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9"/>
  </p:notesMasterIdLst>
  <p:sldIdLst>
    <p:sldId id="287" r:id="rId2"/>
    <p:sldId id="288" r:id="rId3"/>
    <p:sldId id="273" r:id="rId4"/>
    <p:sldId id="284" r:id="rId5"/>
    <p:sldId id="277" r:id="rId6"/>
    <p:sldId id="280" r:id="rId7"/>
    <p:sldId id="257" r:id="rId8"/>
    <p:sldId id="276" r:id="rId9"/>
    <p:sldId id="275" r:id="rId10"/>
    <p:sldId id="283" r:id="rId11"/>
    <p:sldId id="278" r:id="rId12"/>
    <p:sldId id="282" r:id="rId13"/>
    <p:sldId id="279" r:id="rId14"/>
    <p:sldId id="285" r:id="rId15"/>
    <p:sldId id="281" r:id="rId16"/>
    <p:sldId id="286" r:id="rId17"/>
    <p:sldId id="28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oEEyTlb8DSkmbmifOL0kwhbN/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Barbieri" initials="RB" lastIdx="1" clrIdx="0">
    <p:extLst>
      <p:ext uri="{19B8F6BF-5375-455C-9EA6-DF929625EA0E}">
        <p15:presenceInfo xmlns:p15="http://schemas.microsoft.com/office/powerpoint/2012/main" userId="9214653a193b8b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4C"/>
    <a:srgbClr val="00D17B"/>
    <a:srgbClr val="5B00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3E585-1A11-462A-8661-95C18FF94E31}">
  <a:tblStyle styleId="{8333E585-1A11-462A-8661-95C18FF94E3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19E15D-3F3C-4DA7-BC6D-0750541CD6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4"/>
    <p:restoredTop sz="94705"/>
  </p:normalViewPr>
  <p:slideViewPr>
    <p:cSldViewPr snapToGrid="0">
      <p:cViewPr varScale="1">
        <p:scale>
          <a:sx n="101" d="100"/>
          <a:sy n="101" d="100"/>
        </p:scale>
        <p:origin x="232" y="344"/>
      </p:cViewPr>
      <p:guideLst>
        <p:guide orient="horz" pos="1956"/>
        <p:guide pos="3840"/>
        <p:guide orient="horz" pos="3566"/>
        <p:guide orient="horz" pos="845"/>
        <p:guide orient="horz" pos="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1" Type="http://customschemas.google.com/relationships/presentationmetadata" Target="metadata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84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95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4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44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9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48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24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40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4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22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29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19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73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97704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715AB-EBED-934A-85DA-004FAB702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43443A-B58C-6049-BC97-01A9E5647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C0B924-7BC2-F947-AD79-1E591CD5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ACFD3-3825-C048-A67F-DF2D5EA2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9041AF-FC9B-9D41-AF04-6C525DA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17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71326-1240-E648-82AD-EAF8CDCD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9CB161-D2BB-B34C-A119-E7D56E5DF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BAA5E6-E6A7-B549-9420-2993AAAA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A3C661-0827-094E-ABBE-31138493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2033E7-D19F-4846-8431-DF1EAE7B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8773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B2EB4F-6F91-C348-A0D6-098D0C667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D4217D-6CA3-874C-8422-C21326A2A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10FDA8-5FBA-ED44-8989-04BF02C2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0F284E-B0F1-0D46-A764-98369038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86660B-3219-1D46-8589-073CF326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2465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38422-4CDB-A945-8CF2-917A887D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0D2908-B277-3141-A1EE-5B875BB1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A396E-A11A-AC48-836A-DCA19E6B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A4AC8D-F77A-834A-87A5-C8DD543E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55395-81A7-EC40-9118-8436FACD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6368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5D95B-E2B2-5540-92E7-4748F34A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051C93-AD12-314F-933D-FC5AB0B9B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67EF70-875C-9C47-AF6B-35D8FE79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7B1E7-8977-9D4E-8316-1A5360F1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68642-22A5-654C-A907-3B2166ED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126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18A65-1263-5345-8BDC-E7ED2159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AC2FCE-FCCD-0F49-9E0B-558FE1DC2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097930-FCB0-0740-8F97-D7EF3BB79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125786-0811-7A44-881A-7E55923D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C005E9-1CAC-C14F-8A77-27A6EAC6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B3B8FA-2A84-6640-8432-2FC731D8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4817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AB227-41FA-364A-BD50-1CE73B72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EE8DF6-F97B-D046-811D-892ED07C9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950EF6-79F0-1D4D-AF02-E69C0F15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C6D455-41C0-5B46-9765-176589E40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347FED-FB52-1845-B450-86FF070D3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998D80-E2E9-A248-B7E3-C2D0D5A9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6AAEFA-3796-D04D-8FF6-19E432E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EBB7B1-2B4E-3249-8B3F-C1737407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75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66A52-2290-5940-8BA7-4BAE8FA2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D8D99E7-B536-E146-A017-0A1D5688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A8C5EB-A5F9-CC44-87FC-D42B190A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0CAF0E-9A63-494C-971F-28B224E1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441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88A8A2-A15A-A045-B7EF-FA8AA8B0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5ADF9E-810B-1148-8F88-84B91048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12E218-732B-C047-B20A-931B34A8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44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9DDC2-88EA-0747-9669-06018DB6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381215-70DC-4D4D-A294-F78E8DF52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09EE56-1EE7-464B-B14A-FA2B3F82A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4152F4-56CD-4449-8042-A0DB9A1B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F38836-10E1-5E4E-8ED2-6FB4C2A3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002197-91EF-7940-BE2F-FAE3E2AE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8853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9FF2D-0ABE-AD48-82B0-A46F4EE90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239F4B1-91AD-AD47-A3DD-4B4CA7D88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56935A-B567-0448-8384-F2A5EB3F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03FF42-5C6A-3A46-B850-C254F582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B49A45-8DB4-0948-B834-0FF3CF8B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E48FEA-DCDF-AE4C-9B35-29394CE6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341767"/>
      </p:ext>
    </p:extLst>
  </p:cSld>
  <p:clrMapOvr>
    <a:masterClrMapping/>
  </p:clrMapOvr>
  <p:hf sldNum="0" hdr="0" ftr="0" dt="0"/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02823E-1668-C248-B461-ECB36EEB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D9DDF5-3449-B048-BA15-3068D59E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212045-78EB-6C44-AE0E-DD826AE1A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EACD-DF28-B443-B0AA-77291F3C404A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ABA0E4-26DE-0744-8F5A-BFB75F85A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80C5C8-D887-7F43-B9EB-B75B4BDBD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72FE-30F1-1B40-9CC2-F46250BBD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16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emf"/><Relationship Id="rId4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2.emf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2.emf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emf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0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5">
            <a:extLst>
              <a:ext uri="{FF2B5EF4-FFF2-40B4-BE49-F238E27FC236}">
                <a16:creationId xmlns:a16="http://schemas.microsoft.com/office/drawing/2014/main" id="{FB061AA5-935A-A476-561F-ED16AC117727}"/>
              </a:ext>
            </a:extLst>
          </p:cNvPr>
          <p:cNvSpPr txBox="1"/>
          <p:nvPr/>
        </p:nvSpPr>
        <p:spPr>
          <a:xfrm>
            <a:off x="481592" y="320390"/>
            <a:ext cx="112288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Montserrat" pitchFamily="2" charset="77"/>
              </a:rPr>
              <a:t>Boletim Focus</a:t>
            </a:r>
            <a:endParaRPr sz="2800" b="0" i="0" u="none" strike="noStrike" cap="none" dirty="0"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9160AF-6EF0-884C-D926-13AFE3949782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E76CB4-C74E-BF86-A2CE-CC33FBCE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  <p:pic>
        <p:nvPicPr>
          <p:cNvPr id="6" name="Picture 5" descr="BOLETIM_FOC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58" y="2131006"/>
            <a:ext cx="9879281" cy="29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5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481594" y="374142"/>
            <a:ext cx="112288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Avenir Black" panose="02000503020000020003" pitchFamily="2" charset="0"/>
              </a:rPr>
              <a:t>Expectativa do Mercado</a:t>
            </a:r>
            <a:endParaRPr sz="2800" b="1" u="none" strike="noStrike" cap="none" dirty="0"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9;p12">
            <a:extLst>
              <a:ext uri="{FF2B5EF4-FFF2-40B4-BE49-F238E27FC236}">
                <a16:creationId xmlns:a16="http://schemas.microsoft.com/office/drawing/2014/main" id="{BE983525-8C9E-88C3-21BC-AFB0E8A8992D}"/>
              </a:ext>
            </a:extLst>
          </p:cNvPr>
          <p:cNvSpPr txBox="1"/>
          <p:nvPr/>
        </p:nvSpPr>
        <p:spPr>
          <a:xfrm>
            <a:off x="920761" y="945135"/>
            <a:ext cx="9717438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1200"/>
              </a:spcBef>
              <a:spcAft>
                <a:spcPts val="12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Com a popularização dos FIDCs e a consolidação da Resolução CVM nº 175/2022, os participantes do mercado apostam em um crescimento mais acelerado da indústria nos próximos anos:</a:t>
            </a:r>
          </a:p>
        </p:txBody>
      </p:sp>
      <p:sp>
        <p:nvSpPr>
          <p:cNvPr id="9" name="Google Shape;239;p12">
            <a:extLst>
              <a:ext uri="{FF2B5EF4-FFF2-40B4-BE49-F238E27FC236}">
                <a16:creationId xmlns:a16="http://schemas.microsoft.com/office/drawing/2014/main" id="{61956A22-7AB1-BA86-D5A9-47421D50DADC}"/>
              </a:ext>
            </a:extLst>
          </p:cNvPr>
          <p:cNvSpPr txBox="1"/>
          <p:nvPr/>
        </p:nvSpPr>
        <p:spPr>
          <a:xfrm>
            <a:off x="1503335" y="2729633"/>
            <a:ext cx="3760725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i="0" u="none" strike="noStrike" cap="none" dirty="0">
                <a:latin typeface="Avenir Book" panose="02000503020000020003" pitchFamily="2" charset="0"/>
                <a:sym typeface="Arial"/>
              </a:rPr>
              <a:t>741</a:t>
            </a:r>
            <a:r>
              <a:rPr lang="pt-BR" sz="6000" b="1" i="0" u="none" strike="noStrike" cap="none" dirty="0">
                <a:latin typeface="Avenir Book" panose="02000503020000020003" pitchFamily="2" charset="0"/>
                <a:sym typeface="Arial"/>
              </a:rPr>
              <a:t>bi</a:t>
            </a:r>
            <a:endParaRPr lang="pt-BR" sz="2400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Patrimônio Líquido dos FIDCs</a:t>
            </a: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Google Shape;239;p12">
            <a:extLst>
              <a:ext uri="{FF2B5EF4-FFF2-40B4-BE49-F238E27FC236}">
                <a16:creationId xmlns:a16="http://schemas.microsoft.com/office/drawing/2014/main" id="{D2967AAB-353C-EDD6-DC8A-1D6C41BA50A7}"/>
              </a:ext>
            </a:extLst>
          </p:cNvPr>
          <p:cNvSpPr txBox="1"/>
          <p:nvPr/>
        </p:nvSpPr>
        <p:spPr>
          <a:xfrm>
            <a:off x="1503335" y="4681799"/>
            <a:ext cx="3760725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3.729</a:t>
            </a:r>
            <a:endParaRPr lang="pt-BR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FIDCs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em Operação</a:t>
            </a:r>
            <a:endParaRPr sz="7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4571E2A5-8855-4F38-E576-71F62D3AB3BD}"/>
              </a:ext>
            </a:extLst>
          </p:cNvPr>
          <p:cNvSpPr/>
          <p:nvPr/>
        </p:nvSpPr>
        <p:spPr>
          <a:xfrm>
            <a:off x="5779480" y="3192396"/>
            <a:ext cx="633037" cy="33358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itchFamily="2" charset="77"/>
            </a:endParaRPr>
          </a:p>
        </p:txBody>
      </p:sp>
      <p:sp>
        <p:nvSpPr>
          <p:cNvPr id="12" name="Google Shape;239;p12">
            <a:extLst>
              <a:ext uri="{FF2B5EF4-FFF2-40B4-BE49-F238E27FC236}">
                <a16:creationId xmlns:a16="http://schemas.microsoft.com/office/drawing/2014/main" id="{69742EA0-7E13-B7C3-A35B-077A3428B2AD}"/>
              </a:ext>
            </a:extLst>
          </p:cNvPr>
          <p:cNvSpPr txBox="1"/>
          <p:nvPr/>
        </p:nvSpPr>
        <p:spPr>
          <a:xfrm>
            <a:off x="6643853" y="2729633"/>
            <a:ext cx="3760725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i="0" u="none" strike="noStrike" cap="none" dirty="0">
                <a:latin typeface="Avenir Book" panose="02000503020000020003" pitchFamily="2" charset="0"/>
                <a:sym typeface="Arial"/>
              </a:rPr>
              <a:t>+1,5</a:t>
            </a: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tri</a:t>
            </a:r>
            <a:endParaRPr lang="pt-BR" sz="8000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Patrimônio Líquido dos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FIDCs</a:t>
            </a:r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i="0" u="none" strike="noStrike" cap="none" dirty="0">
              <a:solidFill>
                <a:srgbClr val="00D17B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13" name="Google Shape;239;p12">
            <a:extLst>
              <a:ext uri="{FF2B5EF4-FFF2-40B4-BE49-F238E27FC236}">
                <a16:creationId xmlns:a16="http://schemas.microsoft.com/office/drawing/2014/main" id="{71112517-B32B-A168-DEBE-C966A93F33EF}"/>
              </a:ext>
            </a:extLst>
          </p:cNvPr>
          <p:cNvSpPr txBox="1"/>
          <p:nvPr/>
        </p:nvSpPr>
        <p:spPr>
          <a:xfrm>
            <a:off x="6752340" y="4681799"/>
            <a:ext cx="376072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+5.000</a:t>
            </a:r>
          </a:p>
          <a:p>
            <a:pPr algn="ctr"/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FIDCs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em Operação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b="1" i="0" u="none" strike="noStrike" cap="none" dirty="0">
              <a:solidFill>
                <a:srgbClr val="00D17B"/>
              </a:solidFill>
              <a:latin typeface="Montserrat" pitchFamily="2" charset="77"/>
              <a:sym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FB58D2-F521-9049-7FED-FF064CB415DF}"/>
              </a:ext>
            </a:extLst>
          </p:cNvPr>
          <p:cNvSpPr txBox="1"/>
          <p:nvPr/>
        </p:nvSpPr>
        <p:spPr>
          <a:xfrm>
            <a:off x="2490607" y="2512202"/>
            <a:ext cx="1786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Dez/2025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15A557-2A4A-2980-768E-BC6C7E57728E}"/>
              </a:ext>
            </a:extLst>
          </p:cNvPr>
          <p:cNvSpPr txBox="1"/>
          <p:nvPr/>
        </p:nvSpPr>
        <p:spPr>
          <a:xfrm>
            <a:off x="7298871" y="2512202"/>
            <a:ext cx="2667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Projeção 2027-2030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16" name="Seta: para a Direita 3">
            <a:extLst>
              <a:ext uri="{FF2B5EF4-FFF2-40B4-BE49-F238E27FC236}">
                <a16:creationId xmlns:a16="http://schemas.microsoft.com/office/drawing/2014/main" id="{3EB58ABC-0A8D-4F43-8A80-1B7AFD943F72}"/>
              </a:ext>
            </a:extLst>
          </p:cNvPr>
          <p:cNvSpPr/>
          <p:nvPr/>
        </p:nvSpPr>
        <p:spPr>
          <a:xfrm>
            <a:off x="5779480" y="5101095"/>
            <a:ext cx="633037" cy="33358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itchFamily="2" charset="77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7F65647-9824-93A6-0542-2B38DE6295BF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BD10CD-DD16-D170-3BAC-8E138B5F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-1787760" y="814688"/>
            <a:ext cx="112288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Avenir Black" panose="02000503020000020003" pitchFamily="2" charset="0"/>
              </a:rPr>
              <a:t>Fenômeno das </a:t>
            </a:r>
            <a:r>
              <a:rPr lang="pt-BR" sz="4000" b="1" dirty="0" err="1">
                <a:latin typeface="Avenir Black" panose="02000503020000020003" pitchFamily="2" charset="0"/>
              </a:rPr>
              <a:t>Fintechs</a:t>
            </a:r>
            <a:endParaRPr lang="pt-BR" sz="4000" b="1" dirty="0">
              <a:latin typeface="Avenir Blac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dirty="0">
              <a:latin typeface="Avenir Black" panose="02000503020000020003" pitchFamily="2" charset="0"/>
            </a:endParaRPr>
          </a:p>
        </p:txBody>
      </p:sp>
      <p:sp>
        <p:nvSpPr>
          <p:cNvPr id="7" name="Google Shape;239;p12">
            <a:extLst>
              <a:ext uri="{FF2B5EF4-FFF2-40B4-BE49-F238E27FC236}">
                <a16:creationId xmlns:a16="http://schemas.microsoft.com/office/drawing/2014/main" id="{BE983525-8C9E-88C3-21BC-AFB0E8A8992D}"/>
              </a:ext>
            </a:extLst>
          </p:cNvPr>
          <p:cNvSpPr txBox="1"/>
          <p:nvPr/>
        </p:nvSpPr>
        <p:spPr>
          <a:xfrm>
            <a:off x="922427" y="1592186"/>
            <a:ext cx="9694773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Em função da histórica concentração do mercado financeiro nas mãos de poucas instituições, sem concorrência, a satisfação dos usuários dos serviços sempre foi muito baixa. </a:t>
            </a:r>
          </a:p>
          <a:p>
            <a:pPr marR="0" lvl="0" rtl="0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As </a:t>
            </a:r>
            <a:r>
              <a:rPr lang="pt-BR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Fintechs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são empresas de tecnologia que proporciona soluções para os clientes através de canais digitais, visando uma experiência simples e intuitiva para os usuários.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FC215AE-EE46-BC7A-536D-26A825C846E3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26BA074-8ED1-321B-88B6-EA2616CF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8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892166" y="1028862"/>
            <a:ext cx="112288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 err="1">
                <a:latin typeface="Avenir Black" panose="02000503020000020003" pitchFamily="2" charset="0"/>
              </a:rPr>
              <a:t>Embedded</a:t>
            </a:r>
            <a:r>
              <a:rPr lang="pt-BR" sz="3600" b="1" dirty="0">
                <a:latin typeface="Avenir Black" panose="02000503020000020003" pitchFamily="2" charset="0"/>
              </a:rPr>
              <a:t> </a:t>
            </a:r>
            <a:r>
              <a:rPr lang="pt-BR" sz="3600" b="1" dirty="0" err="1">
                <a:latin typeface="Avenir Black" panose="02000503020000020003" pitchFamily="2" charset="0"/>
              </a:rPr>
              <a:t>Finance</a:t>
            </a:r>
            <a:r>
              <a:rPr lang="pt-BR" sz="2800" b="1" dirty="0">
                <a:latin typeface="Avenir Black" panose="02000503020000020003" pitchFamily="2" charset="0"/>
              </a:rPr>
              <a:t>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O fenômeno que transforma empresas em “bancos”.</a:t>
            </a:r>
            <a:endParaRPr sz="16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9;p12">
            <a:extLst>
              <a:ext uri="{FF2B5EF4-FFF2-40B4-BE49-F238E27FC236}">
                <a16:creationId xmlns:a16="http://schemas.microsoft.com/office/drawing/2014/main" id="{BE983525-8C9E-88C3-21BC-AFB0E8A8992D}"/>
              </a:ext>
            </a:extLst>
          </p:cNvPr>
          <p:cNvSpPr txBox="1"/>
          <p:nvPr/>
        </p:nvSpPr>
        <p:spPr>
          <a:xfrm>
            <a:off x="883111" y="2287954"/>
            <a:ext cx="10151834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 tradução literal do termo significa “finanças embutidas”. Trata-se de uma estratégia que busca integrar serviços financeiros à prateleira de soluções de companhias cujas especializações estão voltadas a outras oportunidades de negócio. </a:t>
            </a:r>
          </a:p>
          <a:p>
            <a:pPr marR="0" lvl="0" rtl="0"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 objetivo é fazer com que essas empresas identifiquem demandas com base em seu próprio expertise para que passem a oferecer essas soluções junto aos seus demais produtos.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66710ED-0213-8B37-F040-0FCBA1A2963E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32512D-83E8-A024-BFD9-E687463A6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3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358826" y="332573"/>
            <a:ext cx="35501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latin typeface="Avenir Black" panose="02000503020000020003" pitchFamily="2" charset="0"/>
              </a:rPr>
              <a:t>Cenário Atual</a:t>
            </a:r>
          </a:p>
        </p:txBody>
      </p:sp>
      <p:pic>
        <p:nvPicPr>
          <p:cNvPr id="2050" name="Picture 2" descr="Vetores de Desenhos Animados Executivo Empresário e mais imagens de Adulto  - Adulto, Atividade comercial, Colorido - iStock">
            <a:extLst>
              <a:ext uri="{FF2B5EF4-FFF2-40B4-BE49-F238E27FC236}">
                <a16:creationId xmlns:a16="http://schemas.microsoft.com/office/drawing/2014/main" id="{66DE21DD-52B2-8FC1-2591-0A818CB9B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2920"/>
          <a:stretch/>
        </p:blipFill>
        <p:spPr bwMode="auto">
          <a:xfrm>
            <a:off x="1420175" y="3191602"/>
            <a:ext cx="713742" cy="21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rcado Financeiro fundo png &amp; imagem png - Leve Simetria Padrão de Linha  de Produto de design - mercado financeiro png transparente grátis">
            <a:extLst>
              <a:ext uri="{FF2B5EF4-FFF2-40B4-BE49-F238E27FC236}">
                <a16:creationId xmlns:a16="http://schemas.microsoft.com/office/drawing/2014/main" id="{22175C8D-4F51-522A-10A6-CE94C804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711" y="3596702"/>
            <a:ext cx="1505596" cy="15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ogistics, Supply Chain, Distribution, Warehousing and Shipping Stock  Vector - Illustration of conveyor, package: 111357845">
            <a:extLst>
              <a:ext uri="{FF2B5EF4-FFF2-40B4-BE49-F238E27FC236}">
                <a16:creationId xmlns:a16="http://schemas.microsoft.com/office/drawing/2014/main" id="{4EA5BA93-01D4-16DE-CE5A-966B6AAB5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52486" r="-84" b="17923"/>
          <a:stretch/>
        </p:blipFill>
        <p:spPr bwMode="auto">
          <a:xfrm>
            <a:off x="4432468" y="1380969"/>
            <a:ext cx="3176057" cy="9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840CFE3E-1CC8-22EA-8849-8A53484A874E}"/>
              </a:ext>
            </a:extLst>
          </p:cNvPr>
          <p:cNvGrpSpPr/>
          <p:nvPr/>
        </p:nvGrpSpPr>
        <p:grpSpPr>
          <a:xfrm>
            <a:off x="5499385" y="2826108"/>
            <a:ext cx="1028838" cy="976091"/>
            <a:chOff x="7888636" y="2867186"/>
            <a:chExt cx="1658319" cy="1505596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C39E1A4E-80E1-BD1F-2346-810F0F22CCCB}"/>
                </a:ext>
              </a:extLst>
            </p:cNvPr>
            <p:cNvSpPr/>
            <p:nvPr/>
          </p:nvSpPr>
          <p:spPr>
            <a:xfrm>
              <a:off x="7888636" y="2867186"/>
              <a:ext cx="1658319" cy="150559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68" name="Picture 20" descr="Enterprise New Svg Png Icon Free Download (#341876) - OnlineWebFonts.COM">
              <a:extLst>
                <a:ext uri="{FF2B5EF4-FFF2-40B4-BE49-F238E27FC236}">
                  <a16:creationId xmlns:a16="http://schemas.microsoft.com/office/drawing/2014/main" id="{7D82F1F8-3D19-634D-BA4D-949613A4F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824" y="3151161"/>
              <a:ext cx="887942" cy="93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8" descr="Logistics, Supply Chain, Distribution, Warehousing and Shipping Stock  Vector - Illustration of conveyor, package: 111357845">
            <a:extLst>
              <a:ext uri="{FF2B5EF4-FFF2-40B4-BE49-F238E27FC236}">
                <a16:creationId xmlns:a16="http://schemas.microsoft.com/office/drawing/2014/main" id="{3918E678-E37C-77C8-0D0D-04ED4CB7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" b="73093"/>
          <a:stretch/>
        </p:blipFill>
        <p:spPr bwMode="auto">
          <a:xfrm>
            <a:off x="4432467" y="4017593"/>
            <a:ext cx="3176057" cy="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020B3C-578C-FFF2-8B5E-5271F5121B7E}"/>
              </a:ext>
            </a:extLst>
          </p:cNvPr>
          <p:cNvSpPr txBox="1"/>
          <p:nvPr/>
        </p:nvSpPr>
        <p:spPr>
          <a:xfrm>
            <a:off x="946505" y="5153760"/>
            <a:ext cx="166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Empresário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1EED89C-BD36-98B8-9E79-0F22C40B862B}"/>
              </a:ext>
            </a:extLst>
          </p:cNvPr>
          <p:cNvSpPr/>
          <p:nvPr/>
        </p:nvSpPr>
        <p:spPr>
          <a:xfrm>
            <a:off x="3042834" y="3092274"/>
            <a:ext cx="1538396" cy="16149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5F41EF-4A84-0B62-3D09-86290F76695C}"/>
              </a:ext>
            </a:extLst>
          </p:cNvPr>
          <p:cNvSpPr txBox="1"/>
          <p:nvPr/>
        </p:nvSpPr>
        <p:spPr>
          <a:xfrm>
            <a:off x="5115453" y="1081823"/>
            <a:ext cx="196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Fornecedores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84F4C7A-F3BC-FDF4-E394-65A81974B9B5}"/>
              </a:ext>
            </a:extLst>
          </p:cNvPr>
          <p:cNvSpPr txBox="1"/>
          <p:nvPr/>
        </p:nvSpPr>
        <p:spPr>
          <a:xfrm>
            <a:off x="5115453" y="4969094"/>
            <a:ext cx="196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Clientes</a:t>
            </a: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AB5E21ED-E029-B8CC-9ECD-92C31EED4C72}"/>
              </a:ext>
            </a:extLst>
          </p:cNvPr>
          <p:cNvSpPr/>
          <p:nvPr/>
        </p:nvSpPr>
        <p:spPr>
          <a:xfrm>
            <a:off x="7437140" y="3062453"/>
            <a:ext cx="1630218" cy="184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4F31AE9F-6021-E2E9-25A7-C210710CD342}"/>
              </a:ext>
            </a:extLst>
          </p:cNvPr>
          <p:cNvSpPr/>
          <p:nvPr/>
        </p:nvSpPr>
        <p:spPr>
          <a:xfrm>
            <a:off x="7926127" y="1917023"/>
            <a:ext cx="1141231" cy="18466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87D9C3E7-D250-411D-9AF6-A1B1317F6FA2}"/>
              </a:ext>
            </a:extLst>
          </p:cNvPr>
          <p:cNvSpPr/>
          <p:nvPr/>
        </p:nvSpPr>
        <p:spPr>
          <a:xfrm>
            <a:off x="7926126" y="4451836"/>
            <a:ext cx="1141231" cy="1846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3C3E8F9-0211-3391-88C0-F78A8609DC91}"/>
              </a:ext>
            </a:extLst>
          </p:cNvPr>
          <p:cNvSpPr txBox="1"/>
          <p:nvPr/>
        </p:nvSpPr>
        <p:spPr>
          <a:xfrm>
            <a:off x="9823711" y="2757152"/>
            <a:ext cx="150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Mercado Financeiro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25413013-0E7D-DEFD-542D-3DB074860C15}"/>
              </a:ext>
            </a:extLst>
          </p:cNvPr>
          <p:cNvSpPr/>
          <p:nvPr/>
        </p:nvSpPr>
        <p:spPr>
          <a:xfrm>
            <a:off x="2973636" y="5437651"/>
            <a:ext cx="6093722" cy="1846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9C8EB3-6630-8EF5-3571-429AAB965D53}"/>
              </a:ext>
            </a:extLst>
          </p:cNvPr>
          <p:cNvSpPr txBox="1"/>
          <p:nvPr/>
        </p:nvSpPr>
        <p:spPr>
          <a:xfrm>
            <a:off x="882901" y="2156957"/>
            <a:ext cx="2477683" cy="1027668"/>
          </a:xfrm>
          <a:prstGeom prst="rect">
            <a:avLst/>
          </a:prstGeom>
          <a:noFill/>
          <a:ln cap="flat">
            <a:solidFill>
              <a:schemeClr val="tx1">
                <a:lumMod val="50000"/>
                <a:lumOff val="50000"/>
              </a:schemeClr>
            </a:solidFill>
          </a:ln>
          <a:effectLst>
            <a:softEdge rad="164901"/>
          </a:effectLst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O Empresário administra a empresa de forma tradicional e não percebe as diversas oportunidades existentes em seu ecossistema.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A135AD-5891-BA32-01FC-3A6F6E651B08}"/>
              </a:ext>
            </a:extLst>
          </p:cNvPr>
          <p:cNvSpPr txBox="1"/>
          <p:nvPr/>
        </p:nvSpPr>
        <p:spPr>
          <a:xfrm>
            <a:off x="9170951" y="624941"/>
            <a:ext cx="2636772" cy="1754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544363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Seus Fornecedores, seus Clientes e sua Empresa recorrem diariamente ao mercado financeiro a fim de realizar operações de crédito e antecipação de recebíveis, pagando taxas altas, muito maiores que o CDI, e com pouca previsibilidade na manutenção dos limites.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F0F9291-BABE-6278-ED7B-418A228FE6A6}"/>
              </a:ext>
            </a:extLst>
          </p:cNvPr>
          <p:cNvSpPr txBox="1"/>
          <p:nvPr/>
        </p:nvSpPr>
        <p:spPr>
          <a:xfrm>
            <a:off x="892387" y="5721542"/>
            <a:ext cx="5180362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851892"/>
          </a:effectLst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 Empresário também recorre ao mercado financeiro para “investir” seu capital, muitas vezes correndo riscos em operações desconhecidas, com uma rentabilidade próxima ao CDI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1620324-F606-1F96-2790-B010078BC7D9}"/>
              </a:ext>
            </a:extLst>
          </p:cNvPr>
          <p:cNvSpPr txBox="1"/>
          <p:nvPr/>
        </p:nvSpPr>
        <p:spPr>
          <a:xfrm>
            <a:off x="5373434" y="2405845"/>
            <a:ext cx="129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Empresa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EA86E5-B5FB-8560-B485-E8BF12FB8836}"/>
              </a:ext>
            </a:extLst>
          </p:cNvPr>
          <p:cNvSpPr/>
          <p:nvPr/>
        </p:nvSpPr>
        <p:spPr>
          <a:xfrm flipH="1">
            <a:off x="11923606" y="0"/>
            <a:ext cx="50291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5BC9728-93F5-58A0-0781-46BCF8898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41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2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592635" y="417930"/>
            <a:ext cx="40237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latin typeface="Avenir Black" panose="02000503020000020003" pitchFamily="2" charset="0"/>
              </a:rPr>
              <a:t>FIDC Empresário</a:t>
            </a:r>
          </a:p>
        </p:txBody>
      </p:sp>
      <p:pic>
        <p:nvPicPr>
          <p:cNvPr id="2050" name="Picture 2" descr="Vetores de Desenhos Animados Executivo Empresário e mais imagens de Adulto  - Adulto, Atividade comercial, Colorido - iStock">
            <a:extLst>
              <a:ext uri="{FF2B5EF4-FFF2-40B4-BE49-F238E27FC236}">
                <a16:creationId xmlns:a16="http://schemas.microsoft.com/office/drawing/2014/main" id="{66DE21DD-52B2-8FC1-2591-0A818CB9B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2920"/>
          <a:stretch/>
        </p:blipFill>
        <p:spPr bwMode="auto">
          <a:xfrm>
            <a:off x="1152457" y="3488699"/>
            <a:ext cx="713742" cy="21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ercado Financeiro fundo png &amp; imagem png - Leve Simetria Padrão de Linha  de Produto de design - mercado financeiro png transparente grátis">
            <a:extLst>
              <a:ext uri="{FF2B5EF4-FFF2-40B4-BE49-F238E27FC236}">
                <a16:creationId xmlns:a16="http://schemas.microsoft.com/office/drawing/2014/main" id="{22175C8D-4F51-522A-10A6-CE94C804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03" y="2222170"/>
            <a:ext cx="1044373" cy="10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ogistics, Supply Chain, Distribution, Warehousing and Shipping Stock  Vector - Illustration of conveyor, package: 111357845">
            <a:extLst>
              <a:ext uri="{FF2B5EF4-FFF2-40B4-BE49-F238E27FC236}">
                <a16:creationId xmlns:a16="http://schemas.microsoft.com/office/drawing/2014/main" id="{4EA5BA93-01D4-16DE-CE5A-966B6AAB5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52486" r="-84" b="17923"/>
          <a:stretch/>
        </p:blipFill>
        <p:spPr bwMode="auto">
          <a:xfrm>
            <a:off x="8304720" y="3943968"/>
            <a:ext cx="3176057" cy="9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840CFE3E-1CC8-22EA-8849-8A53484A874E}"/>
              </a:ext>
            </a:extLst>
          </p:cNvPr>
          <p:cNvGrpSpPr/>
          <p:nvPr/>
        </p:nvGrpSpPr>
        <p:grpSpPr>
          <a:xfrm>
            <a:off x="6169069" y="3697097"/>
            <a:ext cx="1658319" cy="1505596"/>
            <a:chOff x="7888636" y="2867186"/>
            <a:chExt cx="1658319" cy="1505596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C39E1A4E-80E1-BD1F-2346-810F0F22CCCB}"/>
                </a:ext>
              </a:extLst>
            </p:cNvPr>
            <p:cNvSpPr/>
            <p:nvPr/>
          </p:nvSpPr>
          <p:spPr>
            <a:xfrm>
              <a:off x="7888636" y="2867186"/>
              <a:ext cx="1658319" cy="150559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68" name="Picture 20" descr="Enterprise New Svg Png Icon Free Download (#341876) - OnlineWebFonts.COM">
              <a:extLst>
                <a:ext uri="{FF2B5EF4-FFF2-40B4-BE49-F238E27FC236}">
                  <a16:creationId xmlns:a16="http://schemas.microsoft.com/office/drawing/2014/main" id="{7D82F1F8-3D19-634D-BA4D-949613A4F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824" y="3151161"/>
              <a:ext cx="887942" cy="937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8" descr="Logistics, Supply Chain, Distribution, Warehousing and Shipping Stock  Vector - Illustration of conveyor, package: 111357845">
            <a:extLst>
              <a:ext uri="{FF2B5EF4-FFF2-40B4-BE49-F238E27FC236}">
                <a16:creationId xmlns:a16="http://schemas.microsoft.com/office/drawing/2014/main" id="{3918E678-E37C-77C8-0D0D-04ED4CB70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" b="73093"/>
          <a:stretch/>
        </p:blipFill>
        <p:spPr bwMode="auto">
          <a:xfrm>
            <a:off x="5855327" y="2215275"/>
            <a:ext cx="3176057" cy="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020B3C-578C-FFF2-8B5E-5271F5121B7E}"/>
              </a:ext>
            </a:extLst>
          </p:cNvPr>
          <p:cNvSpPr txBox="1"/>
          <p:nvPr/>
        </p:nvSpPr>
        <p:spPr>
          <a:xfrm>
            <a:off x="678787" y="5517817"/>
            <a:ext cx="166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Empresário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5F41EF-4A84-0B62-3D09-86290F76695C}"/>
              </a:ext>
            </a:extLst>
          </p:cNvPr>
          <p:cNvSpPr txBox="1"/>
          <p:nvPr/>
        </p:nvSpPr>
        <p:spPr>
          <a:xfrm>
            <a:off x="6385579" y="1833460"/>
            <a:ext cx="196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Fornecedores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84F4C7A-F3BC-FDF4-E394-65A81974B9B5}"/>
              </a:ext>
            </a:extLst>
          </p:cNvPr>
          <p:cNvSpPr txBox="1"/>
          <p:nvPr/>
        </p:nvSpPr>
        <p:spPr>
          <a:xfrm>
            <a:off x="8912204" y="4791922"/>
            <a:ext cx="196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Clientes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4F31AE9F-6021-E2E9-25A7-C210710CD342}"/>
              </a:ext>
            </a:extLst>
          </p:cNvPr>
          <p:cNvSpPr/>
          <p:nvPr/>
        </p:nvSpPr>
        <p:spPr>
          <a:xfrm rot="19778546">
            <a:off x="4686374" y="3355812"/>
            <a:ext cx="1127544" cy="18784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87D9C3E7-D250-411D-9AF6-A1B1317F6FA2}"/>
              </a:ext>
            </a:extLst>
          </p:cNvPr>
          <p:cNvSpPr/>
          <p:nvPr/>
        </p:nvSpPr>
        <p:spPr>
          <a:xfrm rot="1505072">
            <a:off x="4704537" y="3832837"/>
            <a:ext cx="1004938" cy="22083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3C3E8F9-0211-3391-88C0-F78A8609DC91}"/>
              </a:ext>
            </a:extLst>
          </p:cNvPr>
          <p:cNvSpPr txBox="1"/>
          <p:nvPr/>
        </p:nvSpPr>
        <p:spPr>
          <a:xfrm>
            <a:off x="778128" y="1294514"/>
            <a:ext cx="150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Mercado Financeiro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A135AD-5891-BA32-01FC-3A6F6E651B08}"/>
              </a:ext>
            </a:extLst>
          </p:cNvPr>
          <p:cNvSpPr txBox="1"/>
          <p:nvPr/>
        </p:nvSpPr>
        <p:spPr>
          <a:xfrm>
            <a:off x="2498965" y="5272557"/>
            <a:ext cx="2589663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70351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 Empresário investe seu capital no FIDC próprio, correndo um risco conhecido: sua Empresa.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1EBA6BD-9B06-F427-6E03-E470E25D3FEB}"/>
              </a:ext>
            </a:extLst>
          </p:cNvPr>
          <p:cNvSpPr/>
          <p:nvPr/>
        </p:nvSpPr>
        <p:spPr>
          <a:xfrm>
            <a:off x="3383109" y="2494034"/>
            <a:ext cx="821377" cy="1098389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SR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2AFC866-7DB9-60FF-5C66-330643CD02F7}"/>
              </a:ext>
            </a:extLst>
          </p:cNvPr>
          <p:cNvSpPr/>
          <p:nvPr/>
        </p:nvSpPr>
        <p:spPr>
          <a:xfrm>
            <a:off x="3383109" y="3630227"/>
            <a:ext cx="821377" cy="1098389"/>
          </a:xfrm>
          <a:prstGeom prst="roundRect">
            <a:avLst/>
          </a:prstGeom>
          <a:solidFill>
            <a:schemeClr val="tx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03F86C9-8280-C0ED-1EB6-E4CC0EA4DF90}"/>
              </a:ext>
            </a:extLst>
          </p:cNvPr>
          <p:cNvSpPr txBox="1"/>
          <p:nvPr/>
        </p:nvSpPr>
        <p:spPr>
          <a:xfrm>
            <a:off x="2751943" y="2026784"/>
            <a:ext cx="2157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ea typeface="MingLiU_HKSCS" panose="02020500000000000000" pitchFamily="18" charset="-120"/>
              </a:rPr>
              <a:t>FIDC Empresário</a:t>
            </a:r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91D701A9-165D-A8FE-A591-2FA19994DCC2}"/>
              </a:ext>
            </a:extLst>
          </p:cNvPr>
          <p:cNvSpPr/>
          <p:nvPr/>
        </p:nvSpPr>
        <p:spPr>
          <a:xfrm>
            <a:off x="2341254" y="2940953"/>
            <a:ext cx="821378" cy="1861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AB9AFAD-5A7C-E549-6299-6CFDE77481DC}"/>
              </a:ext>
            </a:extLst>
          </p:cNvPr>
          <p:cNvSpPr txBox="1"/>
          <p:nvPr/>
        </p:nvSpPr>
        <p:spPr>
          <a:xfrm>
            <a:off x="2422436" y="1294514"/>
            <a:ext cx="2589663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487312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As cotas Seniores podem ser distribuídas no Mercado Financeiro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AD5C9CC-D48D-64FD-146E-A7E9B07987D1}"/>
              </a:ext>
            </a:extLst>
          </p:cNvPr>
          <p:cNvSpPr txBox="1"/>
          <p:nvPr/>
        </p:nvSpPr>
        <p:spPr>
          <a:xfrm>
            <a:off x="9031384" y="1847703"/>
            <a:ext cx="2589663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566687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Os Fornecedores antecipam os recebíveis contra a Empresa no FIDC do Empresário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47194FE-67D9-49D6-E8A3-C68511E31145}"/>
              </a:ext>
            </a:extLst>
          </p:cNvPr>
          <p:cNvSpPr txBox="1"/>
          <p:nvPr/>
        </p:nvSpPr>
        <p:spPr>
          <a:xfrm>
            <a:off x="6871341" y="5471650"/>
            <a:ext cx="2950651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512812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A Empresa antecipa os recebíveis de seus Clientes no FIDC do Empresário.</a:t>
            </a:r>
          </a:p>
        </p:txBody>
      </p:sp>
      <p:sp>
        <p:nvSpPr>
          <p:cNvPr id="25" name="Seta: para a Direita 32">
            <a:extLst>
              <a:ext uri="{FF2B5EF4-FFF2-40B4-BE49-F238E27FC236}">
                <a16:creationId xmlns:a16="http://schemas.microsoft.com/office/drawing/2014/main" id="{EB99D470-E8D5-C344-ABDF-90E165E8037A}"/>
              </a:ext>
            </a:extLst>
          </p:cNvPr>
          <p:cNvSpPr/>
          <p:nvPr/>
        </p:nvSpPr>
        <p:spPr>
          <a:xfrm>
            <a:off x="2346035" y="4095073"/>
            <a:ext cx="821378" cy="1861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622C29-2B5C-421B-6540-84465823A5A9}"/>
              </a:ext>
            </a:extLst>
          </p:cNvPr>
          <p:cNvSpPr/>
          <p:nvPr/>
        </p:nvSpPr>
        <p:spPr>
          <a:xfrm flipH="1">
            <a:off x="118369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B2041A-1DA7-5BCC-47B2-9F8124812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79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481594" y="673755"/>
            <a:ext cx="112288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latin typeface="Avenir Black" panose="02000503020000020003" pitchFamily="2" charset="0"/>
              </a:rPr>
              <a:t>FIDC Empresário: Benefícios</a:t>
            </a:r>
          </a:p>
        </p:txBody>
      </p:sp>
      <p:sp>
        <p:nvSpPr>
          <p:cNvPr id="25" name="Google Shape;239;p12">
            <a:extLst>
              <a:ext uri="{FF2B5EF4-FFF2-40B4-BE49-F238E27FC236}">
                <a16:creationId xmlns:a16="http://schemas.microsoft.com/office/drawing/2014/main" id="{C3F69599-BE96-616F-660F-F7B7E93402CF}"/>
              </a:ext>
            </a:extLst>
          </p:cNvPr>
          <p:cNvSpPr txBox="1"/>
          <p:nvPr/>
        </p:nvSpPr>
        <p:spPr>
          <a:xfrm>
            <a:off x="481594" y="1534728"/>
            <a:ext cx="105209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O Empresário consegue uma rentabilidade muito superior ao que ele teria no mercado financeiro;</a:t>
            </a:r>
          </a:p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 Empresa pode maximizar seu fluxo de caixa esticando o prazo de pagamento para seus Fornecedores (o FIDC paga à vista para os Fornecedores);</a:t>
            </a:r>
          </a:p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 Empresa pode utilizar o FIDC como otimização fiscal, pois os juros que a Empresa paga na antecipação é contabilizado com Despesas Financeiras, reduzindo a base de tributação do IRPJ e CSLL. Esses “juros” é a receita do FIDC;</a:t>
            </a:r>
          </a:p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O Empresário vira “banqueiro” do seu ecossistema.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4A8D60B-EE5E-122A-066F-716703F184A9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6AEBE7-B64B-4FCC-8028-8D431B1BF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8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3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64359D-3B45-31C9-9D8B-AF4320012E34}"/>
              </a:ext>
            </a:extLst>
          </p:cNvPr>
          <p:cNvSpPr txBox="1"/>
          <p:nvPr/>
        </p:nvSpPr>
        <p:spPr>
          <a:xfrm>
            <a:off x="829552" y="1093328"/>
            <a:ext cx="1025371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venir Black" panose="02000503020000020003" pitchFamily="2" charset="0"/>
              </a:rPr>
              <a:t>Fundo de</a:t>
            </a:r>
          </a:p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Investimento Estruturados</a:t>
            </a:r>
          </a:p>
          <a:p>
            <a:endParaRPr lang="pt-BR" sz="4000" b="1" dirty="0">
              <a:latin typeface="Avenir Book" panose="02000503020000020003" pitchFamily="2" charset="0"/>
            </a:endParaRPr>
          </a:p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“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Fundo Estruturado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” uma robusta ferramenta de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proteção patrimonial, planejamento sucessório, governança e de benefício fiscal sem equivalente no mercado.</a:t>
            </a:r>
          </a:p>
          <a:p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endParaRPr lang="pt-BR" sz="5400" b="1" dirty="0">
              <a:latin typeface="Avenir Book" panose="02000503020000020003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</a:rPr>
              <a:t> </a:t>
            </a:r>
            <a:endParaRPr kumimoji="0" lang="pt-BR" sz="22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7F9B1E5-CCD6-89EC-F7FE-068B2932C125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8FF6DC-EA7E-6F4C-DC5D-F1CAD11E7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3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859910" y="551478"/>
            <a:ext cx="956247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</a:rPr>
              <a:t>O que são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Fundos Alternativos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ou Fundos Estruturados?</a:t>
            </a:r>
            <a:endParaRPr sz="2800" b="1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9;p12">
            <a:extLst>
              <a:ext uri="{FF2B5EF4-FFF2-40B4-BE49-F238E27FC236}">
                <a16:creationId xmlns:a16="http://schemas.microsoft.com/office/drawing/2014/main" id="{8E3080AB-17C0-2660-A388-7A6691CE633B}"/>
              </a:ext>
            </a:extLst>
          </p:cNvPr>
          <p:cNvSpPr txBox="1"/>
          <p:nvPr/>
        </p:nvSpPr>
        <p:spPr>
          <a:xfrm>
            <a:off x="664600" y="2584853"/>
            <a:ext cx="1148424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Fiagro - Fundos de Investimento em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Cadeias Agroindustriais </a:t>
            </a:r>
            <a:b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(em fase experimental)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;</a:t>
            </a:r>
          </a:p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FIP - Fundos de Investimento em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Participações;</a:t>
            </a:r>
          </a:p>
          <a:p>
            <a:pPr marL="457200" marR="0" lvl="0" indent="-457200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FII - Fundos de Investimento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Imobiliários;</a:t>
            </a:r>
          </a:p>
          <a:p>
            <a:pPr marL="457200" marR="0" lvl="0" indent="-457200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FIDC - Fundos de Investimento em </a:t>
            </a: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Direitos Creditórios;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6EBD824-F81B-993D-D3E6-18E228CF2FFC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9CFA6C-BE16-5174-45DC-F853F01B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7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5">
            <a:extLst>
              <a:ext uri="{FF2B5EF4-FFF2-40B4-BE49-F238E27FC236}">
                <a16:creationId xmlns:a16="http://schemas.microsoft.com/office/drawing/2014/main" id="{5BCB3915-925F-1941-AAE5-B060436A7276}"/>
              </a:ext>
            </a:extLst>
          </p:cNvPr>
          <p:cNvSpPr txBox="1"/>
          <p:nvPr/>
        </p:nvSpPr>
        <p:spPr>
          <a:xfrm>
            <a:off x="991995" y="673755"/>
            <a:ext cx="102080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Investimentos Alternativos</a:t>
            </a:r>
            <a:endParaRPr sz="3200" b="1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479CE6-5445-1386-1275-6D43F9D8BBAE}"/>
              </a:ext>
            </a:extLst>
          </p:cNvPr>
          <p:cNvSpPr txBox="1"/>
          <p:nvPr/>
        </p:nvSpPr>
        <p:spPr>
          <a:xfrm>
            <a:off x="1031966" y="1424365"/>
            <a:ext cx="101280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São os investimentos ligados a economia real, em que o investidor, através dos fundos, pode financiar ou se tornar sócio de empreendimentos em diversas áreas: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id="{E4E39CEF-1F67-2E5E-7ABA-02EAC289D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01361"/>
              </p:ext>
            </p:extLst>
          </p:nvPr>
        </p:nvGraphicFramePr>
        <p:xfrm>
          <a:off x="659597" y="2870915"/>
          <a:ext cx="10872804" cy="2656230"/>
        </p:xfrm>
        <a:graphic>
          <a:graphicData uri="http://schemas.openxmlformats.org/drawingml/2006/table">
            <a:tbl>
              <a:tblPr firstRow="1" bandRow="1">
                <a:tableStyleId>{8333E585-1A11-462A-8661-95C18FF94E31}</a:tableStyleId>
              </a:tblPr>
              <a:tblGrid>
                <a:gridCol w="2718201">
                  <a:extLst>
                    <a:ext uri="{9D8B030D-6E8A-4147-A177-3AD203B41FA5}">
                      <a16:colId xmlns:a16="http://schemas.microsoft.com/office/drawing/2014/main" val="3766434052"/>
                    </a:ext>
                  </a:extLst>
                </a:gridCol>
                <a:gridCol w="2718201">
                  <a:extLst>
                    <a:ext uri="{9D8B030D-6E8A-4147-A177-3AD203B41FA5}">
                      <a16:colId xmlns:a16="http://schemas.microsoft.com/office/drawing/2014/main" val="3679904523"/>
                    </a:ext>
                  </a:extLst>
                </a:gridCol>
                <a:gridCol w="2718201">
                  <a:extLst>
                    <a:ext uri="{9D8B030D-6E8A-4147-A177-3AD203B41FA5}">
                      <a16:colId xmlns:a16="http://schemas.microsoft.com/office/drawing/2014/main" val="2099984470"/>
                    </a:ext>
                  </a:extLst>
                </a:gridCol>
                <a:gridCol w="2718201">
                  <a:extLst>
                    <a:ext uri="{9D8B030D-6E8A-4147-A177-3AD203B41FA5}">
                      <a16:colId xmlns:a16="http://schemas.microsoft.com/office/drawing/2014/main" val="2102262319"/>
                    </a:ext>
                  </a:extLst>
                </a:gridCol>
              </a:tblGrid>
              <a:tr h="67612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Agronegócio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Real </a:t>
                      </a:r>
                      <a:r>
                        <a:rPr lang="pt-BR" sz="15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Estate</a:t>
                      </a:r>
                      <a:endParaRPr lang="pt-BR" sz="1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(mercado imobiliário)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Geração de Energia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Distressed </a:t>
                      </a:r>
                      <a:r>
                        <a:rPr lang="pt-BR" sz="15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asset</a:t>
                      </a:r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 e ativos judiciais</a:t>
                      </a:r>
                    </a:p>
                  </a:txBody>
                  <a:tcPr marL="88541" marR="88541" marT="44270" marB="44270" anchor="ctr"/>
                </a:tc>
                <a:extLst>
                  <a:ext uri="{0D108BD9-81ED-4DB2-BD59-A6C34878D82A}">
                    <a16:rowId xmlns:a16="http://schemas.microsoft.com/office/drawing/2014/main" val="523986835"/>
                  </a:ext>
                </a:extLst>
              </a:tr>
              <a:tr h="676120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Folha de pagamento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Criptoativos</a:t>
                      </a:r>
                      <a:endParaRPr lang="pt-BR" sz="1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77"/>
                      </a:endParaRP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Obras de arte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Private </a:t>
                      </a:r>
                      <a:r>
                        <a:rPr lang="pt-BR" sz="15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Equity</a:t>
                      </a:r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 e Venture Capital</a:t>
                      </a:r>
                    </a:p>
                  </a:txBody>
                  <a:tcPr marL="88541" marR="88541" marT="44270" marB="44270" anchor="ctr"/>
                </a:tc>
                <a:extLst>
                  <a:ext uri="{0D108BD9-81ED-4DB2-BD59-A6C34878D82A}">
                    <a16:rowId xmlns:a16="http://schemas.microsoft.com/office/drawing/2014/main" val="1159383765"/>
                  </a:ext>
                </a:extLst>
              </a:tr>
              <a:tr h="651995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Crédito e Recebíveis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Audiovisual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Vinhos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Futebol</a:t>
                      </a:r>
                    </a:p>
                  </a:txBody>
                  <a:tcPr marL="88541" marR="88541" marT="44270" marB="44270" anchor="ctr"/>
                </a:tc>
                <a:extLst>
                  <a:ext uri="{0D108BD9-81ED-4DB2-BD59-A6C34878D82A}">
                    <a16:rowId xmlns:a16="http://schemas.microsoft.com/office/drawing/2014/main" val="2197190050"/>
                  </a:ext>
                </a:extLst>
              </a:tr>
              <a:tr h="651995"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Infraestrutura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Cartão de Crédito</a:t>
                      </a: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Fintech</a:t>
                      </a:r>
                      <a:endParaRPr lang="pt-BR" sz="1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itchFamily="2" charset="77"/>
                      </a:endParaRPr>
                    </a:p>
                  </a:txBody>
                  <a:tcPr marL="88541" marR="88541" marT="44270" marB="44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itchFamily="2" charset="77"/>
                        </a:rPr>
                        <a:t>Outros</a:t>
                      </a:r>
                    </a:p>
                  </a:txBody>
                  <a:tcPr marL="88541" marR="88541" marT="44270" marB="44270" anchor="ctr"/>
                </a:tc>
                <a:extLst>
                  <a:ext uri="{0D108BD9-81ED-4DB2-BD59-A6C34878D82A}">
                    <a16:rowId xmlns:a16="http://schemas.microsoft.com/office/drawing/2014/main" val="1037131082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6280D87E-750E-4D1C-5169-B26559288165}"/>
              </a:ext>
            </a:extLst>
          </p:cNvPr>
          <p:cNvSpPr/>
          <p:nvPr/>
        </p:nvSpPr>
        <p:spPr>
          <a:xfrm flipH="1">
            <a:off x="118623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153DB5-A44B-AC22-E974-C4855744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3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2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543740" y="682633"/>
            <a:ext cx="112288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Fundos de Investimento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em Direitos Creditórios</a:t>
            </a:r>
            <a:endParaRPr sz="2400" b="1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CF136C-65C4-EB63-3612-68744A1D925F}"/>
              </a:ext>
            </a:extLst>
          </p:cNvPr>
          <p:cNvSpPr txBox="1"/>
          <p:nvPr/>
        </p:nvSpPr>
        <p:spPr>
          <a:xfrm>
            <a:off x="543740" y="2148202"/>
            <a:ext cx="1066875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O FIDC é o principal veículo de securitização no Brasil e vem ganhando importância crescente nos últimos tempos. As operações de FIDC conectam os tomadores finais de recursos, que são os originadores de crédito, fornecedores e empresas, e os investidores de cotas de FIDC, investidores institucionais, gestoras e grandes investidores individuais. 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Neste processo, os FIDCs incrementam a liquidez dos tomadores e otimizam as possibilidades de retorno dos investidores. 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 estrutura de uma operação de FIDC trouxe para o mercado o conceito e a prática de inovações financeiras, análises diferenciadas de risco, e atuação de participantes especializados em finanças estruturadas, se tornando o produto mais versátil do mercado de capitais.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3175FB-58E9-5B5C-D7AC-39BA5DEEFC4B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DC8E07-9363-A2DD-0F97-9294CA6BB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4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916980" y="673755"/>
            <a:ext cx="103580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rPr>
              <a:t>Tipos de FIDC</a:t>
            </a:r>
            <a:endParaRPr sz="2800" b="1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130EEFEE-D31B-99EE-3B08-C59732789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741973"/>
              </p:ext>
            </p:extLst>
          </p:nvPr>
        </p:nvGraphicFramePr>
        <p:xfrm>
          <a:off x="916980" y="1549981"/>
          <a:ext cx="10358040" cy="4220504"/>
        </p:xfrm>
        <a:graphic>
          <a:graphicData uri="http://schemas.openxmlformats.org/drawingml/2006/table">
            <a:tbl>
              <a:tblPr firstRow="1" bandRow="1">
                <a:tableStyleId>{8333E585-1A11-462A-8661-95C18FF94E31}</a:tableStyleId>
              </a:tblPr>
              <a:tblGrid>
                <a:gridCol w="2589510">
                  <a:extLst>
                    <a:ext uri="{9D8B030D-6E8A-4147-A177-3AD203B41FA5}">
                      <a16:colId xmlns:a16="http://schemas.microsoft.com/office/drawing/2014/main" val="3766434052"/>
                    </a:ext>
                  </a:extLst>
                </a:gridCol>
                <a:gridCol w="2589510">
                  <a:extLst>
                    <a:ext uri="{9D8B030D-6E8A-4147-A177-3AD203B41FA5}">
                      <a16:colId xmlns:a16="http://schemas.microsoft.com/office/drawing/2014/main" val="3679904523"/>
                    </a:ext>
                  </a:extLst>
                </a:gridCol>
                <a:gridCol w="2589510">
                  <a:extLst>
                    <a:ext uri="{9D8B030D-6E8A-4147-A177-3AD203B41FA5}">
                      <a16:colId xmlns:a16="http://schemas.microsoft.com/office/drawing/2014/main" val="2099984470"/>
                    </a:ext>
                  </a:extLst>
                </a:gridCol>
                <a:gridCol w="2589510">
                  <a:extLst>
                    <a:ext uri="{9D8B030D-6E8A-4147-A177-3AD203B41FA5}">
                      <a16:colId xmlns:a16="http://schemas.microsoft.com/office/drawing/2014/main" val="2102262319"/>
                    </a:ext>
                  </a:extLst>
                </a:gridCol>
              </a:tblGrid>
              <a:tr h="1055126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Recebíveis de Aluguel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Recebíveis Imobiliários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Crédito Pessoa Jurídica (CCB)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Crédito Pessoal (CCB)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3986835"/>
                  </a:ext>
                </a:extLst>
              </a:tr>
              <a:tr h="1055126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Consignado Privado e 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Recebíveis Comerciais, Duplicatas e Cheques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Financiamento de Veículos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Financiamento ao Agronegócio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383765"/>
                  </a:ext>
                </a:extLst>
              </a:tr>
              <a:tr h="1055126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Distressed e Ativos Judiciais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Recebíveis Educacionais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Recebíveis de Condomínio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Recebíveis Médicos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190050"/>
                  </a:ext>
                </a:extLst>
              </a:tr>
              <a:tr h="1055126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Recebíveis de Cartão de Crédito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Financiamento aos Fornecedores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Crédito Estruturado, Debêntures, CRI e CRA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" pitchFamily="2" charset="77"/>
                        </a:rPr>
                        <a:t>Infraestrutura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131082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98E07C76-1767-B2AA-7D93-201F37D06DE8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C3408-8DD1-910A-C81A-7636B79C0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481594" y="536965"/>
            <a:ext cx="112288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Avenir Black" panose="02000503020000020003" pitchFamily="2" charset="0"/>
              </a:rPr>
              <a:t>Números da Indústria</a:t>
            </a:r>
            <a:endParaRPr sz="2800" b="1" u="none" strike="noStrike" cap="none" dirty="0"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9;p12">
            <a:extLst>
              <a:ext uri="{FF2B5EF4-FFF2-40B4-BE49-F238E27FC236}">
                <a16:creationId xmlns:a16="http://schemas.microsoft.com/office/drawing/2014/main" id="{8E3080AB-17C0-2660-A388-7A6691CE633B}"/>
              </a:ext>
            </a:extLst>
          </p:cNvPr>
          <p:cNvSpPr txBox="1"/>
          <p:nvPr/>
        </p:nvSpPr>
        <p:spPr>
          <a:xfrm>
            <a:off x="221950" y="1825298"/>
            <a:ext cx="3760725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741</a:t>
            </a:r>
            <a:r>
              <a:rPr lang="pt-BR" sz="3600" b="1" i="0" u="none" strike="noStrike" cap="none" dirty="0">
                <a:latin typeface="Avenir Book" panose="02000503020000020003" pitchFamily="2" charset="0"/>
                <a:sym typeface="Arial"/>
              </a:rPr>
              <a:t>bi</a:t>
            </a:r>
            <a:endParaRPr lang="pt-BR" sz="1000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Patrimônio Líquido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dos FIDCs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B4F7C1F-9A03-2BC9-2A0D-E0CD7060E769}"/>
              </a:ext>
            </a:extLst>
          </p:cNvPr>
          <p:cNvSpPr txBox="1"/>
          <p:nvPr/>
        </p:nvSpPr>
        <p:spPr>
          <a:xfrm>
            <a:off x="481594" y="6326288"/>
            <a:ext cx="60985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Fonte: ANBIMA (</a:t>
            </a:r>
            <a:r>
              <a:rPr lang="pt-BR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nov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/25), Uqbar (</a:t>
            </a:r>
            <a:r>
              <a:rPr lang="pt-BR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dez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/25) e BCB (</a:t>
            </a:r>
            <a:r>
              <a:rPr lang="pt-BR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dez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/25)</a:t>
            </a:r>
            <a:endParaRPr lang="pt-BR" sz="1400" dirty="0">
              <a:latin typeface="Montserrat" pitchFamily="2" charset="77"/>
            </a:endParaRPr>
          </a:p>
        </p:txBody>
      </p:sp>
      <p:sp>
        <p:nvSpPr>
          <p:cNvPr id="30" name="Google Shape;239;p12">
            <a:extLst>
              <a:ext uri="{FF2B5EF4-FFF2-40B4-BE49-F238E27FC236}">
                <a16:creationId xmlns:a16="http://schemas.microsoft.com/office/drawing/2014/main" id="{363DB144-0E58-13E4-D244-C581B0A262FB}"/>
              </a:ext>
            </a:extLst>
          </p:cNvPr>
          <p:cNvSpPr txBox="1"/>
          <p:nvPr/>
        </p:nvSpPr>
        <p:spPr>
          <a:xfrm>
            <a:off x="7795647" y="1762780"/>
            <a:ext cx="3760725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7,1</a:t>
            </a:r>
            <a:r>
              <a:rPr lang="pt-BR" sz="3600" b="1" i="0" u="none" strike="noStrike" cap="none" dirty="0">
                <a:latin typeface="Avenir Book" panose="02000503020000020003" pitchFamily="2" charset="0"/>
                <a:sym typeface="Arial"/>
              </a:rPr>
              <a:t>tri</a:t>
            </a:r>
            <a:endParaRPr lang="pt-BR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Operações 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Crédito no SFN</a:t>
            </a:r>
            <a:endParaRPr lang="pt-BR" sz="7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1" name="Google Shape;239;p12">
            <a:extLst>
              <a:ext uri="{FF2B5EF4-FFF2-40B4-BE49-F238E27FC236}">
                <a16:creationId xmlns:a16="http://schemas.microsoft.com/office/drawing/2014/main" id="{873E400D-A379-8BB8-91AC-44EB666CA6A9}"/>
              </a:ext>
            </a:extLst>
          </p:cNvPr>
          <p:cNvSpPr txBox="1"/>
          <p:nvPr/>
        </p:nvSpPr>
        <p:spPr>
          <a:xfrm>
            <a:off x="3902773" y="1825298"/>
            <a:ext cx="3760725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10,7</a:t>
            </a:r>
            <a:r>
              <a:rPr lang="pt-BR" sz="4400" b="1" i="0" u="none" strike="noStrike" cap="none" dirty="0">
                <a:latin typeface="Avenir Book" panose="02000503020000020003" pitchFamily="2" charset="0"/>
                <a:sym typeface="Arial"/>
              </a:rPr>
              <a:t>tri</a:t>
            </a:r>
            <a:endParaRPr lang="pt-BR" sz="1100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Patrimônio Líquido 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Indústria de Fundos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2" name="Google Shape;239;p12">
            <a:extLst>
              <a:ext uri="{FF2B5EF4-FFF2-40B4-BE49-F238E27FC236}">
                <a16:creationId xmlns:a16="http://schemas.microsoft.com/office/drawing/2014/main" id="{AC33E0EA-D0C2-4282-CDAA-A45072E091D6}"/>
              </a:ext>
            </a:extLst>
          </p:cNvPr>
          <p:cNvSpPr txBox="1"/>
          <p:nvPr/>
        </p:nvSpPr>
        <p:spPr>
          <a:xfrm>
            <a:off x="221950" y="3801596"/>
            <a:ext cx="3760725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3.729</a:t>
            </a:r>
            <a:endParaRPr lang="pt-BR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Qtd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de </a:t>
            </a: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FIDCs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em operação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3" name="Google Shape;239;p12">
            <a:extLst>
              <a:ext uri="{FF2B5EF4-FFF2-40B4-BE49-F238E27FC236}">
                <a16:creationId xmlns:a16="http://schemas.microsoft.com/office/drawing/2014/main" id="{E3FD6648-0C12-81A9-70BC-0891F77216B9}"/>
              </a:ext>
            </a:extLst>
          </p:cNvPr>
          <p:cNvSpPr txBox="1"/>
          <p:nvPr/>
        </p:nvSpPr>
        <p:spPr>
          <a:xfrm>
            <a:off x="3902772" y="3801596"/>
            <a:ext cx="3760725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32.464</a:t>
            </a:r>
            <a:endParaRPr lang="pt-BR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Quantidade 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Fundos em operação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4" name="Google Shape;239;p12">
            <a:extLst>
              <a:ext uri="{FF2B5EF4-FFF2-40B4-BE49-F238E27FC236}">
                <a16:creationId xmlns:a16="http://schemas.microsoft.com/office/drawing/2014/main" id="{EA3D12E7-CCEB-E42D-393A-C14153738447}"/>
              </a:ext>
            </a:extLst>
          </p:cNvPr>
          <p:cNvSpPr txBox="1"/>
          <p:nvPr/>
        </p:nvSpPr>
        <p:spPr>
          <a:xfrm>
            <a:off x="7795646" y="3801596"/>
            <a:ext cx="3760725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b="1" i="0" u="none" strike="noStrike" cap="none" dirty="0">
                <a:latin typeface="Avenir Book" panose="02000503020000020003" pitchFamily="2" charset="0"/>
                <a:sym typeface="Arial"/>
              </a:rPr>
              <a:t>23.390</a:t>
            </a:r>
            <a:endParaRPr lang="pt-BR" b="1" i="0" u="none" strike="noStrike" cap="none" dirty="0">
              <a:latin typeface="Avenir Book" panose="02000503020000020003" pitchFamily="2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Quantidade 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FICs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 em operação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22A9CF9-D418-DFA2-B1C0-85CF7D455836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634A67-4E6A-7776-F461-74D926EC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772357" y="602733"/>
            <a:ext cx="1096468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latin typeface="Avenir Black" panose="02000503020000020003" pitchFamily="2" charset="0"/>
              </a:rPr>
              <a:t>Momento Atual</a:t>
            </a:r>
            <a:endParaRPr sz="3600" b="1" u="none" strike="noStrike" cap="none" dirty="0"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9;p12">
            <a:extLst>
              <a:ext uri="{FF2B5EF4-FFF2-40B4-BE49-F238E27FC236}">
                <a16:creationId xmlns:a16="http://schemas.microsoft.com/office/drawing/2014/main" id="{BE983525-8C9E-88C3-21BC-AFB0E8A8992D}"/>
              </a:ext>
            </a:extLst>
          </p:cNvPr>
          <p:cNvSpPr txBox="1"/>
          <p:nvPr/>
        </p:nvSpPr>
        <p:spPr>
          <a:xfrm>
            <a:off x="772357" y="1922636"/>
            <a:ext cx="1038810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O interesse pelo FIDC vem crescendo nos últimos anos, com estruturas cada vez mais complexas;</a:t>
            </a:r>
          </a:p>
          <a:p>
            <a:pPr marL="457200" marR="0" lvl="0" indent="-457200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  <a:t>Nova regulamentação dos FIDCs instituída pela Resolução CVM nº 175/2022, em vigor desde outubro de 2023, em linha à Lei da Liberdade Econômica de 2019;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  <a:p>
            <a:pPr marL="457200" marR="0" lvl="0" indent="-457200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Expectativa em trazer investidores do varejo para investir nos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FIDCs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cs typeface="Arial"/>
                <a:sym typeface="Arial"/>
              </a:rPr>
              <a:t>;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venir Book" panose="02000503020000020003" pitchFamily="2" charset="0"/>
              <a:cs typeface="Arial"/>
              <a:sym typeface="Arial"/>
            </a:endParaRPr>
          </a:p>
          <a:p>
            <a:pPr marL="457200" marR="0" lvl="0" indent="-457200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Avenir Book" panose="02000503020000020003" pitchFamily="2" charset="0"/>
              </a:rPr>
              <a:t>Alternativa para a carteira de renda fixa dos investidores, em função do aumento da Selic e desinteresse pela renda variável e volatilidade;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7C6AB4A-4A24-971D-2EBC-E448D780A775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4F0F95-64CE-2388-5D7A-33EA86B32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481593" y="402529"/>
            <a:ext cx="112288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latin typeface="Avenir Black" panose="02000503020000020003" pitchFamily="2" charset="0"/>
              </a:rPr>
              <a:t>Google </a:t>
            </a:r>
            <a:r>
              <a:rPr lang="pt-BR" sz="3600" b="1" dirty="0" err="1">
                <a:latin typeface="Avenir Black" panose="02000503020000020003" pitchFamily="2" charset="0"/>
              </a:rPr>
              <a:t>Trends</a:t>
            </a:r>
            <a:r>
              <a:rPr lang="pt-BR" sz="3600" b="1" dirty="0">
                <a:latin typeface="Avenir Black" panose="02000503020000020003" pitchFamily="2" charset="0"/>
              </a:rPr>
              <a:t>: FIDC</a:t>
            </a:r>
            <a:endParaRPr sz="2800" b="1" u="none" strike="noStrike" cap="none" dirty="0">
              <a:latin typeface="Avenir Black" panose="02000503020000020003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5F48B0-E9BC-AA06-8085-0E1CE418C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34" y="1432422"/>
            <a:ext cx="7500417" cy="3993155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12B9A2C-069F-7142-18B6-8D5324CF6CC2}"/>
              </a:ext>
            </a:extLst>
          </p:cNvPr>
          <p:cNvCxnSpPr/>
          <p:nvPr/>
        </p:nvCxnSpPr>
        <p:spPr>
          <a:xfrm flipV="1">
            <a:off x="8353736" y="2199628"/>
            <a:ext cx="991892" cy="9918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79DBB4-A3C9-AFC3-B62F-086E5213D532}"/>
              </a:ext>
            </a:extLst>
          </p:cNvPr>
          <p:cNvSpPr txBox="1"/>
          <p:nvPr/>
        </p:nvSpPr>
        <p:spPr>
          <a:xfrm>
            <a:off x="4178497" y="1938018"/>
            <a:ext cx="3959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Montserrat" pitchFamily="2" charset="77"/>
              </a:rPr>
              <a:t>Aumento de quase 100% no interesse pelo termo FIDC nos últimos 18 meses.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FE347F0-ADDC-5620-F44C-160EA219B0A3}"/>
              </a:ext>
            </a:extLst>
          </p:cNvPr>
          <p:cNvSpPr txBox="1"/>
          <p:nvPr/>
        </p:nvSpPr>
        <p:spPr>
          <a:xfrm>
            <a:off x="-137781" y="6316971"/>
            <a:ext cx="8632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Montserrat" pitchFamily="2" charset="77"/>
              </a:rPr>
              <a:t>Fonte: </a:t>
            </a:r>
            <a:r>
              <a:rPr lang="pt-BR" sz="1200" dirty="0" err="1">
                <a:latin typeface="Montserrat" pitchFamily="2" charset="77"/>
              </a:rPr>
              <a:t>https</a:t>
            </a:r>
            <a:r>
              <a:rPr lang="pt-BR" sz="1200" dirty="0">
                <a:latin typeface="Montserrat" pitchFamily="2" charset="77"/>
              </a:rPr>
              <a:t>://trends.google.com.br/trends/explore?date=2016-01-01%202022-08-03&amp;geo=BR&amp;q=FIDC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AD69F8-628C-7B6E-CF9B-3F442FD19F26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74F0E9-4F70-B78A-F09B-6EC03701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1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972</Words>
  <Application>Microsoft Macintosh PowerPoint</Application>
  <PresentationFormat>Widescreen</PresentationFormat>
  <Paragraphs>131</Paragraphs>
  <Slides>17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Avenir Black</vt:lpstr>
      <vt:lpstr>Avenir Book</vt:lpstr>
      <vt:lpstr>Calibri</vt:lpstr>
      <vt:lpstr>Calibri Light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Barbieri</dc:creator>
  <cp:lastModifiedBy>Bia Polido</cp:lastModifiedBy>
  <cp:revision>56</cp:revision>
  <dcterms:created xsi:type="dcterms:W3CDTF">2021-03-15T15:40:55Z</dcterms:created>
  <dcterms:modified xsi:type="dcterms:W3CDTF">2022-09-15T05:06:27Z</dcterms:modified>
</cp:coreProperties>
</file>